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6" r:id="rId10"/>
    <p:sldId id="274" r:id="rId11"/>
    <p:sldId id="275" r:id="rId12"/>
    <p:sldId id="276" r:id="rId13"/>
    <p:sldId id="278" r:id="rId14"/>
    <p:sldId id="277" r:id="rId15"/>
    <p:sldId id="272" r:id="rId16"/>
    <p:sldId id="273" r:id="rId17"/>
  </p:sldIdLst>
  <p:sldSz cx="12192000" cy="6858000"/>
  <p:notesSz cx="6858000" cy="9144000"/>
  <p:embeddedFontLst>
    <p:embeddedFont>
      <p:font typeface="Proxima Nova" panose="020B0604020202020204" charset="0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Impact" panose="020B0806030902050204" pitchFamily="34" charset="0"/>
      <p:regular r:id="rId27"/>
    </p:embeddedFont>
    <p:embeddedFont>
      <p:font typeface="Roboto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636" y="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otus.ru/polls/63037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16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6" name="Google Shape;16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221c83b6d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0221c83b6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221c83b6d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3" name="Google Shape;263;g10221c83b6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221c83b6d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0221c83b6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221c83b6d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0221c83b6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221c83b6d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3" name="Google Shape;263;g10221c83b6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15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7" name="Google Shape;31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8" name="Google Shape;31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https://otus.ru/polls/63037/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562ce4244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6562ce424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5" name="Google Shape;1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6" name="Google Shape;17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55f32e29c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7" name="Google Shape;187;g755f32e29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556df3048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Рината попросили в СиТехе ускорить программу в 2-2.5 раза, а если больше, то получит премию. Он заменил лист на ускорил в почти 100 раз.</a:t>
            </a:r>
            <a:endParaRPr/>
          </a:p>
        </p:txBody>
      </p:sp>
      <p:sp>
        <p:nvSpPr>
          <p:cNvPr id="195" name="Google Shape;195;g6556df3048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6" name="Google Shape;2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221c83b6d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0221c83b6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221c83b6d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0" name="Google Shape;250;g10221c83b6d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221c83b6d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3" name="Google Shape;263;g10221c83b6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 1">
  <p:cSld name="10_Заголовок и подзаголовок_1">
    <p:bg>
      <p:bgPr>
        <a:solidFill>
          <a:srgbClr val="FEFEFE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719667" y="233852"/>
            <a:ext cx="8822100" cy="2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oboto"/>
              <a:buNone/>
              <a:defRPr sz="22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1"/>
          <p:cNvSpPr txBox="1">
            <a:spLocks noGrp="1"/>
          </p:cNvSpPr>
          <p:nvPr>
            <p:ph type="body" idx="1"/>
          </p:nvPr>
        </p:nvSpPr>
        <p:spPr>
          <a:xfrm>
            <a:off x="719668" y="1089029"/>
            <a:ext cx="10752600" cy="54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sz="16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6pPr>
            <a:lvl7pPr marL="3200400" lvl="6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7pPr>
            <a:lvl8pPr marL="3657600" lvl="7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marL="4114800" lvl="8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9">
          <p15:clr>
            <a:srgbClr val="FBAE40"/>
          </p15:clr>
        </p15:guide>
        <p15:guide id="2" orient="horz" pos="48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Impact"/>
              <a:buNone/>
              <a:defRPr sz="4500" b="1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api/system.collections.generic.list-1?view=net-8.0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api/system.collections.generic.linkedlist-1?view=net-8.0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api/system.array?view=net-8.0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2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i="0" u="none" strike="noStrike" cap="none" dirty="0" err="1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Онлайн-образование</a:t>
            </a:r>
            <a:endParaRPr sz="5500" i="0" u="none" strike="noStrike" cap="none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 smtClean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Типы</a:t>
            </a:r>
            <a:r>
              <a:rPr lang="en-US" sz="4500" b="1" dirty="0" smtClean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коллекций</a:t>
            </a:r>
            <a:endParaRPr/>
          </a:p>
        </p:txBody>
      </p:sp>
      <p:sp>
        <p:nvSpPr>
          <p:cNvPr id="245" name="Google Shape;245;p29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/>
          </a:p>
        </p:txBody>
      </p:sp>
      <p:sp>
        <p:nvSpPr>
          <p:cNvPr id="246" name="Google Shape;246;p29"/>
          <p:cNvSpPr/>
          <p:nvPr/>
        </p:nvSpPr>
        <p:spPr>
          <a:xfrm>
            <a:off x="2340804" y="5002105"/>
            <a:ext cx="7542000" cy="1326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29"/>
          <p:cNvSpPr/>
          <p:nvPr/>
        </p:nvSpPr>
        <p:spPr>
          <a:xfrm>
            <a:off x="2691199" y="5311100"/>
            <a:ext cx="6944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Связный список</a:t>
            </a:r>
            <a:endParaRPr sz="36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" name="Google Shape;243;p29"/>
          <p:cNvSpPr/>
          <p:nvPr/>
        </p:nvSpPr>
        <p:spPr>
          <a:xfrm>
            <a:off x="2340214" y="1571612"/>
            <a:ext cx="7542000" cy="1326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244;p29"/>
          <p:cNvSpPr/>
          <p:nvPr/>
        </p:nvSpPr>
        <p:spPr>
          <a:xfrm>
            <a:off x="2524100" y="1714488"/>
            <a:ext cx="69444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Массив</a:t>
            </a:r>
            <a:endParaRPr sz="36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" name="Google Shape;288;p35"/>
          <p:cNvSpPr/>
          <p:nvPr/>
        </p:nvSpPr>
        <p:spPr>
          <a:xfrm>
            <a:off x="2340214" y="3246008"/>
            <a:ext cx="7542000" cy="1326000"/>
          </a:xfrm>
          <a:prstGeom prst="rect">
            <a:avLst/>
          </a:prstGeom>
          <a:solidFill>
            <a:srgbClr val="93C47D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244;p29"/>
          <p:cNvSpPr/>
          <p:nvPr/>
        </p:nvSpPr>
        <p:spPr>
          <a:xfrm>
            <a:off x="2524100" y="3429000"/>
            <a:ext cx="69444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Список</a:t>
            </a:r>
            <a:endParaRPr sz="36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Класс </a:t>
            </a:r>
            <a:r>
              <a:rPr lang="en-US" sz="36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List</a:t>
            </a:r>
            <a:endParaRPr sz="36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idx="2"/>
          </p:nvPr>
        </p:nvSpPr>
        <p:spPr>
          <a:xfrm>
            <a:off x="719666" y="1911102"/>
            <a:ext cx="10591308" cy="4360389"/>
          </a:xfrm>
        </p:spPr>
        <p:txBody>
          <a:bodyPr/>
          <a:lstStyle/>
          <a:p>
            <a:pPr>
              <a:buNone/>
            </a:pPr>
            <a:r>
              <a:rPr lang="ru-RU" dirty="0" smtClean="0"/>
              <a:t>Описание класса </a:t>
            </a:r>
            <a:r>
              <a:rPr lang="en-US" dirty="0" smtClean="0"/>
              <a:t>List:</a:t>
            </a:r>
          </a:p>
          <a:p>
            <a:pPr>
              <a:buNone/>
            </a:pPr>
            <a:r>
              <a:rPr lang="en-US" dirty="0" smtClean="0">
                <a:hlinkClick r:id="rId3"/>
              </a:rPr>
              <a:t>https://learn.microsoft.com/ru-ru/dotnet/api/system.collections.generic.list-1?view=net-8.0</a:t>
            </a: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r>
              <a:rPr lang="ru-RU" dirty="0" smtClean="0"/>
              <a:t>Методы класса </a:t>
            </a:r>
            <a:r>
              <a:rPr lang="en-US" dirty="0" smtClean="0"/>
              <a:t>List: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Обращение к элементам списка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Добавление элемента в список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Поиск элемента в списке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Вставка элемента в список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Удаление элемента списка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Сортировка элементов</a:t>
            </a:r>
            <a:endParaRPr lang="en-US" dirty="0" smtClean="0"/>
          </a:p>
          <a:p>
            <a:pPr>
              <a:buNone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 smtClean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Типы</a:t>
            </a:r>
            <a:r>
              <a:rPr lang="en-US" sz="4500" b="1" dirty="0" smtClean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коллекций</a:t>
            </a:r>
            <a:endParaRPr/>
          </a:p>
        </p:txBody>
      </p:sp>
      <p:sp>
        <p:nvSpPr>
          <p:cNvPr id="245" name="Google Shape;245;p29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/>
          </a:p>
        </p:txBody>
      </p:sp>
      <p:sp>
        <p:nvSpPr>
          <p:cNvPr id="246" name="Google Shape;246;p29"/>
          <p:cNvSpPr/>
          <p:nvPr/>
        </p:nvSpPr>
        <p:spPr>
          <a:xfrm>
            <a:off x="2340214" y="3357562"/>
            <a:ext cx="7542000" cy="1326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243;p29"/>
          <p:cNvSpPr/>
          <p:nvPr/>
        </p:nvSpPr>
        <p:spPr>
          <a:xfrm>
            <a:off x="2340214" y="1571612"/>
            <a:ext cx="7542000" cy="1326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244;p29"/>
          <p:cNvSpPr/>
          <p:nvPr/>
        </p:nvSpPr>
        <p:spPr>
          <a:xfrm>
            <a:off x="2524100" y="1714488"/>
            <a:ext cx="69444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Массив</a:t>
            </a:r>
            <a:endParaRPr sz="36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" name="Google Shape;288;p35"/>
          <p:cNvSpPr/>
          <p:nvPr/>
        </p:nvSpPr>
        <p:spPr>
          <a:xfrm>
            <a:off x="2340214" y="5214950"/>
            <a:ext cx="7542000" cy="1326000"/>
          </a:xfrm>
          <a:prstGeom prst="rect">
            <a:avLst/>
          </a:prstGeom>
          <a:solidFill>
            <a:srgbClr val="93C47D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244;p29"/>
          <p:cNvSpPr/>
          <p:nvPr/>
        </p:nvSpPr>
        <p:spPr>
          <a:xfrm>
            <a:off x="2524100" y="3429000"/>
            <a:ext cx="69444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Список</a:t>
            </a:r>
            <a:endParaRPr sz="36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244;p29"/>
          <p:cNvSpPr/>
          <p:nvPr/>
        </p:nvSpPr>
        <p:spPr>
          <a:xfrm>
            <a:off x="2595538" y="5357826"/>
            <a:ext cx="69444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Связный список</a:t>
            </a:r>
            <a:endParaRPr sz="36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Avenir"/>
                <a:sym typeface="Avenir"/>
              </a:rPr>
              <a:t>Как устроен связный список</a:t>
            </a:r>
            <a:endParaRPr/>
          </a:p>
        </p:txBody>
      </p:sp>
      <p:sp>
        <p:nvSpPr>
          <p:cNvPr id="245" name="Google Shape;245;p29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/>
          </a:p>
        </p:txBody>
      </p:sp>
      <p:pic>
        <p:nvPicPr>
          <p:cNvPr id="17" name="Рисунок 16" descr="LinkedList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034" y="2143116"/>
            <a:ext cx="7839621" cy="36435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Класс </a:t>
            </a:r>
            <a:r>
              <a:rPr lang="en-US" sz="3600" dirty="0" err="1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LinkedList</a:t>
            </a:r>
            <a:endParaRPr sz="36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idx="2"/>
          </p:nvPr>
        </p:nvSpPr>
        <p:spPr>
          <a:xfrm>
            <a:off x="719666" y="1911102"/>
            <a:ext cx="10591308" cy="4360389"/>
          </a:xfrm>
        </p:spPr>
        <p:txBody>
          <a:bodyPr/>
          <a:lstStyle/>
          <a:p>
            <a:pPr>
              <a:buNone/>
            </a:pPr>
            <a:r>
              <a:rPr lang="ru-RU" dirty="0" smtClean="0"/>
              <a:t>Описание класса </a:t>
            </a:r>
            <a:r>
              <a:rPr lang="en-US" dirty="0" err="1" smtClean="0"/>
              <a:t>LinkedList</a:t>
            </a:r>
            <a:r>
              <a:rPr lang="en-US" dirty="0" smtClean="0"/>
              <a:t>:</a:t>
            </a:r>
          </a:p>
          <a:p>
            <a:pPr>
              <a:buNone/>
            </a:pPr>
            <a:r>
              <a:rPr lang="en-US" dirty="0" smtClean="0">
                <a:hlinkClick r:id="rId3"/>
              </a:rPr>
              <a:t>https://learn.microsoft.com/ru-ru/dotnet/api/system.collections.generic.linkedlist-1?view=net-8.0</a:t>
            </a:r>
            <a:endParaRPr lang="en-US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r>
              <a:rPr lang="ru-RU" dirty="0" smtClean="0"/>
              <a:t>Методы класса </a:t>
            </a:r>
            <a:r>
              <a:rPr lang="en-US" dirty="0" err="1" smtClean="0"/>
              <a:t>LinkedList</a:t>
            </a:r>
            <a:r>
              <a:rPr lang="en-US" dirty="0" smtClean="0"/>
              <a:t>: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Добавление элемента в список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Вставка элемента в список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Удаление элемента списка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8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8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8"/>
          <p:cNvSpPr/>
          <p:nvPr/>
        </p:nvSpPr>
        <p:spPr>
          <a:xfrm>
            <a:off x="54557" y="2603123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Заполните, пожалуйста,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опрос о занятии по ссылке в чате</a:t>
            </a:r>
            <a:endParaRPr/>
          </a:p>
        </p:txBody>
      </p:sp>
      <p:sp>
        <p:nvSpPr>
          <p:cNvPr id="324" name="Google Shape;324;p38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 txBox="1">
            <a:spLocks noGrp="1"/>
          </p:cNvSpPr>
          <p:nvPr>
            <p:ph type="body" idx="1"/>
          </p:nvPr>
        </p:nvSpPr>
        <p:spPr>
          <a:xfrm>
            <a:off x="375" y="1940275"/>
            <a:ext cx="12191400" cy="3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9600" b="0">
                <a:latin typeface="Impact"/>
                <a:ea typeface="Impact"/>
                <a:cs typeface="Impact"/>
                <a:sym typeface="Impact"/>
              </a:rPr>
              <a:t>Ответы на вопросы</a:t>
            </a:r>
            <a:endParaRPr sz="9600" b="0"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sz="4800"/>
          </a:p>
        </p:txBody>
      </p:sp>
      <p:sp>
        <p:nvSpPr>
          <p:cNvPr id="331" name="Google Shape;331;p39"/>
          <p:cNvSpPr txBox="1">
            <a:spLocks noGrp="1"/>
          </p:cNvSpPr>
          <p:nvPr>
            <p:ph type="body" idx="3"/>
          </p:nvPr>
        </p:nvSpPr>
        <p:spPr>
          <a:xfrm>
            <a:off x="5221032" y="521293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latin typeface="Impact"/>
                <a:ea typeface="Impact"/>
                <a:cs typeface="Impact"/>
                <a:sym typeface="Impact"/>
              </a:rPr>
              <a:t>Нилов Павел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32" name="Google Shape;332;p39"/>
          <p:cNvSpPr txBox="1">
            <a:spLocks noGrp="1"/>
          </p:cNvSpPr>
          <p:nvPr>
            <p:ph type="body" idx="4"/>
          </p:nvPr>
        </p:nvSpPr>
        <p:spPr>
          <a:xfrm>
            <a:off x="5220900" y="57358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sz="2400" dirty="0" smtClean="0">
                <a:latin typeface="Impact"/>
                <a:ea typeface="Impact"/>
                <a:cs typeface="Impact"/>
                <a:sym typeface="Impact"/>
              </a:rPr>
              <a:t>Преподаватель</a:t>
            </a:r>
            <a:r>
              <a:rPr lang="en-US" sz="2400" dirty="0" smtClean="0"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sz="2400" dirty="0" err="1">
                <a:latin typeface="Impact"/>
                <a:ea typeface="Impact"/>
                <a:cs typeface="Impact"/>
                <a:sym typeface="Impact"/>
              </a:rPr>
              <a:t>курса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 sz="24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34" name="Google Shape;334;p39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/>
          </a:p>
        </p:txBody>
      </p:sp>
      <p:pic>
        <p:nvPicPr>
          <p:cNvPr id="10" name="Google Shape;201;p2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81356" y="4929198"/>
            <a:ext cx="1577035" cy="1564476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 dirty="0" err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Меня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4922" b="1" i="0" u="none" strike="noStrike" cap="none" dirty="0" err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хорошо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4922" b="1" i="0" u="none" strike="noStrike" cap="none" dirty="0" err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видно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&amp;&amp; </a:t>
            </a:r>
            <a:r>
              <a:rPr lang="en-US" sz="4922" b="1" i="0" u="none" strike="noStrike" cap="none" dirty="0" err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слышно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?</a:t>
            </a:r>
            <a:endParaRPr dirty="0"/>
          </a:p>
        </p:txBody>
      </p:sp>
      <p:sp>
        <p:nvSpPr>
          <p:cNvPr id="182" name="Google Shape;182;p23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Ставьте	       , если все хорошо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3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23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В</a:t>
            </a:r>
            <a:r>
              <a:rPr lang="en-US" sz="36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ключ</a:t>
            </a:r>
            <a:r>
              <a:rPr lang="en-US" sz="3600" b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ил камеру - спас занятие!</a:t>
            </a:r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  <p:pic>
        <p:nvPicPr>
          <p:cNvPr id="192" name="Google Shape;19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6034" y="1442278"/>
            <a:ext cx="8539875" cy="49865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>
            <a:spLocks noGrp="1"/>
          </p:cNvSpPr>
          <p:nvPr>
            <p:ph type="body" idx="1"/>
          </p:nvPr>
        </p:nvSpPr>
        <p:spPr>
          <a:xfrm>
            <a:off x="300" y="1841900"/>
            <a:ext cx="12191400" cy="29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r>
              <a:rPr lang="en-US" sz="5600" b="0">
                <a:latin typeface="Impact"/>
                <a:ea typeface="Impact"/>
                <a:cs typeface="Impact"/>
                <a:sym typeface="Impact"/>
              </a:rPr>
              <a:t>Основные коллекции: </a:t>
            </a:r>
            <a:endParaRPr sz="5600" b="0"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r>
              <a:rPr lang="en-US" sz="5600" b="0">
                <a:latin typeface="Impact"/>
                <a:ea typeface="Impact"/>
                <a:cs typeface="Impact"/>
                <a:sym typeface="Impact"/>
              </a:rPr>
              <a:t>массив, список, связный список</a:t>
            </a:r>
            <a:endParaRPr sz="3200"/>
          </a:p>
        </p:txBody>
      </p:sp>
      <p:sp>
        <p:nvSpPr>
          <p:cNvPr id="198" name="Google Shape;198;p25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03"/>
              </a:spcBef>
              <a:spcAft>
                <a:spcPts val="0"/>
              </a:spcAft>
              <a:buNone/>
            </a:pPr>
            <a:r>
              <a:rPr lang="en-US" dirty="0" err="1"/>
              <a:t>фото</a:t>
            </a:r>
            <a:endParaRPr/>
          </a:p>
        </p:txBody>
      </p:sp>
      <p:sp>
        <p:nvSpPr>
          <p:cNvPr id="199" name="Google Shape;199;p25"/>
          <p:cNvSpPr txBox="1">
            <a:spLocks noGrp="1"/>
          </p:cNvSpPr>
          <p:nvPr>
            <p:ph type="body" idx="3"/>
          </p:nvPr>
        </p:nvSpPr>
        <p:spPr>
          <a:xfrm>
            <a:off x="5221032" y="521293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latin typeface="Impact"/>
                <a:ea typeface="Impact"/>
                <a:cs typeface="Impact"/>
                <a:sym typeface="Impact"/>
              </a:rPr>
              <a:t>Нилов Павел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00" name="Google Shape;200;p25"/>
          <p:cNvSpPr txBox="1">
            <a:spLocks noGrp="1"/>
          </p:cNvSpPr>
          <p:nvPr>
            <p:ph type="body" idx="4"/>
          </p:nvPr>
        </p:nvSpPr>
        <p:spPr>
          <a:xfrm>
            <a:off x="5220900" y="57358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sz="2400" dirty="0" smtClean="0">
                <a:latin typeface="Impact"/>
                <a:ea typeface="Impact"/>
                <a:cs typeface="Impact"/>
                <a:sym typeface="Impact"/>
              </a:rPr>
              <a:t>Преподаватель</a:t>
            </a:r>
            <a:r>
              <a:rPr lang="en-US" sz="2400" dirty="0" smtClean="0"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sz="2400" dirty="0" err="1">
                <a:latin typeface="Impact"/>
                <a:ea typeface="Impact"/>
                <a:cs typeface="Impact"/>
                <a:sym typeface="Impact"/>
              </a:rPr>
              <a:t>курса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01" name="Google Shape;201;p2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81356" y="4929198"/>
            <a:ext cx="1577035" cy="1564476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202" name="Google Shape;202;p25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Не забыть включить запись!</a:t>
            </a:r>
            <a:endParaRPr/>
          </a:p>
        </p:txBody>
      </p:sp>
      <p:pic>
        <p:nvPicPr>
          <p:cNvPr id="210" name="Google Shape;210;p26" descr="Изображение выглядит как внешний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9663" y="1914705"/>
            <a:ext cx="3972674" cy="396791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6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8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Коллекции</a:t>
            </a:r>
            <a:endParaRPr/>
          </a:p>
        </p:txBody>
      </p:sp>
      <p:sp>
        <p:nvSpPr>
          <p:cNvPr id="229" name="Google Shape;229;p28"/>
          <p:cNvSpPr/>
          <p:nvPr/>
        </p:nvSpPr>
        <p:spPr>
          <a:xfrm>
            <a:off x="2738414" y="3071810"/>
            <a:ext cx="6944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ru-RU" sz="3600" dirty="0" smtClean="0"/>
              <a:t>Что такое коллекция?</a:t>
            </a:r>
            <a:endParaRPr sz="36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2" name="Google Shape;232;p28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 smtClean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Типы</a:t>
            </a:r>
            <a:r>
              <a:rPr lang="en-US" sz="4500" b="1" dirty="0" smtClean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коллекций</a:t>
            </a:r>
            <a:endParaRPr/>
          </a:p>
        </p:txBody>
      </p:sp>
      <p:sp>
        <p:nvSpPr>
          <p:cNvPr id="241" name="Google Shape;241;p29"/>
          <p:cNvSpPr/>
          <p:nvPr/>
        </p:nvSpPr>
        <p:spPr>
          <a:xfrm>
            <a:off x="2340804" y="1712170"/>
            <a:ext cx="7542000" cy="1326000"/>
          </a:xfrm>
          <a:prstGeom prst="rect">
            <a:avLst/>
          </a:prstGeom>
          <a:solidFill>
            <a:srgbClr val="93C47D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29"/>
          <p:cNvSpPr/>
          <p:nvPr/>
        </p:nvSpPr>
        <p:spPr>
          <a:xfrm>
            <a:off x="2691475" y="2021175"/>
            <a:ext cx="6944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Массив</a:t>
            </a:r>
            <a:endParaRPr sz="36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3" name="Google Shape;243;p29"/>
          <p:cNvSpPr/>
          <p:nvPr/>
        </p:nvSpPr>
        <p:spPr>
          <a:xfrm>
            <a:off x="2340804" y="3304914"/>
            <a:ext cx="7542000" cy="1326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9"/>
          <p:cNvSpPr/>
          <p:nvPr/>
        </p:nvSpPr>
        <p:spPr>
          <a:xfrm>
            <a:off x="2691249" y="3460025"/>
            <a:ext cx="69444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Список</a:t>
            </a:r>
            <a:endParaRPr sz="36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5" name="Google Shape;245;p29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  <p:sp>
        <p:nvSpPr>
          <p:cNvPr id="246" name="Google Shape;246;p29"/>
          <p:cNvSpPr/>
          <p:nvPr/>
        </p:nvSpPr>
        <p:spPr>
          <a:xfrm>
            <a:off x="2340804" y="5002105"/>
            <a:ext cx="7542000" cy="1326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29"/>
          <p:cNvSpPr/>
          <p:nvPr/>
        </p:nvSpPr>
        <p:spPr>
          <a:xfrm>
            <a:off x="2691199" y="5311100"/>
            <a:ext cx="6944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Связный список</a:t>
            </a:r>
            <a:endParaRPr sz="36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ru-RU" sz="3600" b="0" i="0" u="none" strike="noStrike" cap="none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Виды массивов</a:t>
            </a:r>
            <a:endParaRPr sz="36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" name="Рисунок 6" descr="1619155573_38-phonoteka_org-p-fon-dlya-zum-ofis-4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60" y="1714488"/>
            <a:ext cx="11215716" cy="44448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Класс </a:t>
            </a:r>
            <a:r>
              <a:rPr lang="en-US" sz="36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Array</a:t>
            </a:r>
            <a:endParaRPr sz="36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idx="2"/>
          </p:nvPr>
        </p:nvSpPr>
        <p:spPr>
          <a:xfrm>
            <a:off x="719666" y="1911102"/>
            <a:ext cx="10591308" cy="4360389"/>
          </a:xfrm>
        </p:spPr>
        <p:txBody>
          <a:bodyPr/>
          <a:lstStyle/>
          <a:p>
            <a:pPr>
              <a:buNone/>
            </a:pPr>
            <a:r>
              <a:rPr lang="ru-RU" dirty="0" smtClean="0"/>
              <a:t>Описание класса </a:t>
            </a:r>
            <a:r>
              <a:rPr lang="en-US" dirty="0" smtClean="0"/>
              <a:t>Array:</a:t>
            </a:r>
          </a:p>
          <a:p>
            <a:pPr>
              <a:buNone/>
            </a:pPr>
            <a:r>
              <a:rPr lang="en-US" dirty="0" smtClean="0">
                <a:hlinkClick r:id="rId3"/>
              </a:rPr>
              <a:t>https://learn.microsoft.com/en-us/dotnet/api/system.array?view=net-8.0</a:t>
            </a:r>
            <a:endParaRPr lang="en-US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r>
              <a:rPr lang="ru-RU" dirty="0" smtClean="0"/>
              <a:t>Методы класса </a:t>
            </a:r>
            <a:r>
              <a:rPr lang="en-US" dirty="0" smtClean="0"/>
              <a:t>Array </a:t>
            </a:r>
            <a:r>
              <a:rPr lang="ru-RU" dirty="0" smtClean="0"/>
              <a:t>для работы с массивами</a:t>
            </a:r>
            <a:r>
              <a:rPr lang="en-US" dirty="0" smtClean="0"/>
              <a:t>: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Получение элемента члена массива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Сортировка в массиве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Поиск элементов по условию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Обход всех членов массива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Сравнение массивов</a:t>
            </a:r>
            <a:endParaRPr lang="en-US" dirty="0" smtClean="0"/>
          </a:p>
          <a:p>
            <a:pPr>
              <a:buNone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214</Words>
  <Application>Microsoft Office PowerPoint</Application>
  <PresentationFormat>Широкоэкранный</PresentationFormat>
  <Paragraphs>78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5" baseType="lpstr">
      <vt:lpstr>Proxima Nova</vt:lpstr>
      <vt:lpstr>Calibri</vt:lpstr>
      <vt:lpstr>Avenir</vt:lpstr>
      <vt:lpstr>Impact</vt:lpstr>
      <vt:lpstr>Noto Sans Symbols</vt:lpstr>
      <vt:lpstr>Roboto</vt:lpstr>
      <vt:lpstr>Arial</vt:lpstr>
      <vt:lpstr>Times New Roman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pavel</dc:creator>
  <cp:lastModifiedBy>Нилов Павел Геннадьевич</cp:lastModifiedBy>
  <cp:revision>35</cp:revision>
  <dcterms:modified xsi:type="dcterms:W3CDTF">2024-02-20T16:22:08Z</dcterms:modified>
</cp:coreProperties>
</file>